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90" r:id="rId4"/>
    <p:sldId id="258" r:id="rId5"/>
    <p:sldId id="291" r:id="rId6"/>
    <p:sldId id="262" r:id="rId7"/>
    <p:sldId id="280" r:id="rId8"/>
    <p:sldId id="263" r:id="rId9"/>
    <p:sldId id="276" r:id="rId10"/>
    <p:sldId id="287" r:id="rId11"/>
    <p:sldId id="282" r:id="rId12"/>
    <p:sldId id="283" r:id="rId13"/>
    <p:sldId id="279" r:id="rId14"/>
    <p:sldId id="281" r:id="rId15"/>
    <p:sldId id="266" r:id="rId16"/>
    <p:sldId id="292" r:id="rId17"/>
    <p:sldId id="286" r:id="rId18"/>
    <p:sldId id="285" r:id="rId19"/>
    <p:sldId id="271" r:id="rId20"/>
    <p:sldId id="293" r:id="rId21"/>
    <p:sldId id="294" r:id="rId22"/>
    <p:sldId id="269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6384" autoAdjust="0"/>
  </p:normalViewPr>
  <p:slideViewPr>
    <p:cSldViewPr snapToGrid="0">
      <p:cViewPr varScale="1">
        <p:scale>
          <a:sx n="110" d="100"/>
          <a:sy n="110" d="100"/>
        </p:scale>
        <p:origin x="576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278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7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C783A-FE45-435A-8982-30CBF770BDBE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84715-8102-45D1-88FF-58B16368DB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55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12DC5B-2EDF-03E1-A9DB-0C29CD9D9F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13175" y="2046389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ru-RU" dirty="0"/>
              <a:t>Название презентации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FBE912-F37B-33CF-FC7C-6E7DF72C22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3499" y="5912101"/>
            <a:ext cx="2762452" cy="40207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Москва, 2023 г.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4BD6F8-7B75-87F9-F2DB-CA5A00D4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25AF2B-81B3-D48E-968B-7779F9C8A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5D55FB-410D-0CE7-DCC7-813C9C6B5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839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41D9EB-0E3D-9D7F-94CF-6EE6AD39F6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952" y="365126"/>
            <a:ext cx="8171848" cy="982412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88046C-6D57-6520-EE79-653B6BDCC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0121"/>
            <a:ext cx="10731366" cy="4527049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2E9EB0-7322-2BFB-E306-4A1F50811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229ED5-C730-6BD1-A88C-6E6E70391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36A28B-E8E0-513A-3724-1730DC745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7107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B7E06D-F0AB-29DE-B232-24CD021E7C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39452" y="326625"/>
            <a:ext cx="8460607" cy="1030538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слайда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058636-152D-F395-AF48-A9F90A8F4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0BF6C2-A7C2-60E7-95D3-98D41E6B8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6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6CB89-5E61-0F4B-7968-DCA90DBE7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665F1C-DFF1-D846-5E95-A4FA93652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2DF26C-DE61-5FD7-7737-BE9A684F0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018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C97FD4-C44F-5783-B30A-707B0A9A6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2964" y="365126"/>
            <a:ext cx="8090836" cy="905410"/>
          </a:xfrm>
        </p:spPr>
        <p:txBody>
          <a:bodyPr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ru-RU" dirty="0"/>
              <a:t>Заголовок слайда 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342293D-EC7A-D8E5-FA44-FAB2E275D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EF007F8-D542-4D05-0051-0849F6434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6A44E4D-4815-F066-2D9B-1BB6B692F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65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C8B8E-5914-B06E-E081-0971A4C85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36296"/>
            <a:ext cx="3932237" cy="481262"/>
          </a:xfrm>
        </p:spPr>
        <p:txBody>
          <a:bodyPr anchor="b">
            <a:noAutofit/>
          </a:bodyPr>
          <a:lstStyle>
            <a:lvl1pPr>
              <a:defRPr sz="2600"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3362D6-8CB5-32F8-FA3F-FEC5C4C91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751798"/>
            <a:ext cx="6172200" cy="4109252"/>
          </a:xfrm>
        </p:spPr>
        <p:txBody>
          <a:bodyPr/>
          <a:lstStyle>
            <a:lvl1pPr>
              <a:defRPr sz="1800">
                <a:latin typeface="+mj-lt"/>
              </a:defRPr>
            </a:lvl1pPr>
            <a:lvl2pPr>
              <a:defRPr sz="16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2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9FBB67-1B8F-A05E-000D-C832926F0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D8E481-D3B9-8DA5-4EAB-D5991D486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B6A428-BF5D-75ED-2F52-27E399BB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66A8E1-A93E-77AB-79EC-84C3DB95A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CF1F9-AE33-4E44-B7FD-546699C0C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50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0F8E52-03EC-3AFA-166F-947FD7A97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D565FC-BC4C-0814-41EA-FEFC99151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2C9E61-D316-22C2-509F-5F896EAE2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85F0A-5F69-4C08-B315-8D0518FC489C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D9B681-DAEA-40C4-0C7E-7531CA2CD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7EC2D1-4826-07CE-8AC7-EA849B2CD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CF1F9-AE33-4E44-B7FD-546699C0C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604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13" Type="http://schemas.openxmlformats.org/officeDocument/2006/relationships/image" Target="../media/image66.jpg"/><Relationship Id="rId3" Type="http://schemas.openxmlformats.org/officeDocument/2006/relationships/image" Target="../media/image56.png"/><Relationship Id="rId7" Type="http://schemas.openxmlformats.org/officeDocument/2006/relationships/image" Target="../media/image60.jpeg"/><Relationship Id="rId12" Type="http://schemas.openxmlformats.org/officeDocument/2006/relationships/image" Target="../media/image65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jpeg"/><Relationship Id="rId10" Type="http://schemas.openxmlformats.org/officeDocument/2006/relationships/image" Target="../media/image63.png"/><Relationship Id="rId4" Type="http://schemas.openxmlformats.org/officeDocument/2006/relationships/image" Target="../media/image57.jpg"/><Relationship Id="rId9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F573DD-A046-FA9F-D5E4-4CC8C450D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1944" y="1909342"/>
            <a:ext cx="9552680" cy="2387600"/>
          </a:xfrm>
        </p:spPr>
        <p:txBody>
          <a:bodyPr>
            <a:normAutofit/>
          </a:bodyPr>
          <a:lstStyle/>
          <a:p>
            <a:r>
              <a:rPr lang="ru-RU" dirty="0"/>
              <a:t>Публичный отчет </a:t>
            </a:r>
            <a:br>
              <a:rPr lang="ru-RU" dirty="0"/>
            </a:br>
            <a:r>
              <a:rPr lang="ru-RU" dirty="0"/>
              <a:t>Омской областной  организации ВОИ за </a:t>
            </a:r>
            <a:r>
              <a:rPr lang="ru-RU" dirty="0" smtClean="0"/>
              <a:t>2025 </a:t>
            </a:r>
            <a:r>
              <a:rPr lang="ru-RU" dirty="0"/>
              <a:t>г.</a:t>
            </a:r>
            <a:endParaRPr lang="ru-RU" sz="44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ADB5BB0-64C4-19E4-665C-929C6F514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1539" y="6045937"/>
            <a:ext cx="2762452" cy="402072"/>
          </a:xfrm>
        </p:spPr>
        <p:txBody>
          <a:bodyPr/>
          <a:lstStyle/>
          <a:p>
            <a:r>
              <a:rPr lang="ru-RU" b="1" dirty="0"/>
              <a:t>г</a:t>
            </a:r>
            <a:r>
              <a:rPr lang="ru-RU" b="1" dirty="0" smtClean="0"/>
              <a:t>. Омск,  202</a:t>
            </a:r>
            <a:r>
              <a:rPr lang="ru-RU" b="1" dirty="0"/>
              <a:t>6</a:t>
            </a:r>
            <a:r>
              <a:rPr lang="ru-RU" b="1" dirty="0" smtClean="0"/>
              <a:t> </a:t>
            </a:r>
            <a:r>
              <a:rPr lang="ru-RU" b="1" dirty="0"/>
              <a:t>г.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994" y="206217"/>
            <a:ext cx="1460194" cy="155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5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Накладка_6">
            <a:hlinkClick r:id="" action="ppaction://macro?name=S2_6"/>
            <a:extLst>
              <a:ext uri="{FF2B5EF4-FFF2-40B4-BE49-F238E27FC236}">
                <a16:creationId xmlns:a16="http://schemas.microsoft.com/office/drawing/2014/main" id="{23BD862F-5F1A-4BF3-8D32-F713D9A27726}"/>
              </a:ext>
            </a:extLst>
          </p:cNvPr>
          <p:cNvSpPr/>
          <p:nvPr/>
        </p:nvSpPr>
        <p:spPr>
          <a:xfrm>
            <a:off x="8278441" y="3991061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Накладка_5">
            <a:hlinkClick r:id="" action="ppaction://macro?name=S2_5"/>
            <a:extLst>
              <a:ext uri="{FF2B5EF4-FFF2-40B4-BE49-F238E27FC236}">
                <a16:creationId xmlns:a16="http://schemas.microsoft.com/office/drawing/2014/main" id="{ED071A9F-8407-4E34-B0C8-4BF9BE44F0FF}"/>
              </a:ext>
            </a:extLst>
          </p:cNvPr>
          <p:cNvSpPr/>
          <p:nvPr/>
        </p:nvSpPr>
        <p:spPr>
          <a:xfrm>
            <a:off x="8326329" y="4898265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Накладка_4">
            <a:hlinkClick r:id="" action="ppaction://macro?name=S2_4"/>
            <a:extLst>
              <a:ext uri="{FF2B5EF4-FFF2-40B4-BE49-F238E27FC236}">
                <a16:creationId xmlns:a16="http://schemas.microsoft.com/office/drawing/2014/main" id="{883B8FD4-6EDD-46B1-95D0-BB2E0A74DA30}"/>
              </a:ext>
            </a:extLst>
          </p:cNvPr>
          <p:cNvSpPr/>
          <p:nvPr/>
        </p:nvSpPr>
        <p:spPr>
          <a:xfrm>
            <a:off x="9546327" y="5422351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Накладка_3">
            <a:hlinkClick r:id="" action="ppaction://macro?name=S2_3"/>
            <a:extLst>
              <a:ext uri="{FF2B5EF4-FFF2-40B4-BE49-F238E27FC236}">
                <a16:creationId xmlns:a16="http://schemas.microsoft.com/office/drawing/2014/main" id="{BB7A5230-D70B-45EC-BB92-F3720735343A}"/>
              </a:ext>
            </a:extLst>
          </p:cNvPr>
          <p:cNvSpPr/>
          <p:nvPr/>
        </p:nvSpPr>
        <p:spPr>
          <a:xfrm>
            <a:off x="10736089" y="4901860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Накладка_2">
            <a:hlinkClick r:id="" action="ppaction://macro?name=S2_2"/>
            <a:extLst>
              <a:ext uri="{FF2B5EF4-FFF2-40B4-BE49-F238E27FC236}">
                <a16:creationId xmlns:a16="http://schemas.microsoft.com/office/drawing/2014/main" id="{8D4651A0-3102-4D87-99F8-E6F816AD588B}"/>
              </a:ext>
            </a:extLst>
          </p:cNvPr>
          <p:cNvSpPr/>
          <p:nvPr/>
        </p:nvSpPr>
        <p:spPr>
          <a:xfrm>
            <a:off x="10717920" y="3955806"/>
            <a:ext cx="1148390" cy="5797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Накладка_1">
            <a:hlinkClick r:id="" action="ppaction://macro?name=S2_1"/>
            <a:extLst>
              <a:ext uri="{FF2B5EF4-FFF2-40B4-BE49-F238E27FC236}">
                <a16:creationId xmlns:a16="http://schemas.microsoft.com/office/drawing/2014/main" id="{8C1ED83D-672F-4B5B-AF48-45DA42C78C13}"/>
              </a:ext>
            </a:extLst>
          </p:cNvPr>
          <p:cNvSpPr/>
          <p:nvPr/>
        </p:nvSpPr>
        <p:spPr>
          <a:xfrm>
            <a:off x="9509760" y="3395068"/>
            <a:ext cx="1166788" cy="5607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4" name="Накладка_0">
            <a:hlinkClick r:id="" action="ppaction://macro?name=S2_0"/>
            <a:extLst>
              <a:ext uri="{FF2B5EF4-FFF2-40B4-BE49-F238E27FC236}">
                <a16:creationId xmlns:a16="http://schemas.microsoft.com/office/drawing/2014/main" id="{C3701C2C-E1FD-4128-844D-349446574430}"/>
              </a:ext>
            </a:extLst>
          </p:cNvPr>
          <p:cNvSpPr/>
          <p:nvPr/>
        </p:nvSpPr>
        <p:spPr>
          <a:xfrm>
            <a:off x="9480804" y="4081819"/>
            <a:ext cx="1250832" cy="127951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S2_6" hidden="1">
            <a:extLst>
              <a:ext uri="{FF2B5EF4-FFF2-40B4-BE49-F238E27FC236}">
                <a16:creationId xmlns:a16="http://schemas.microsoft.com/office/drawing/2014/main" id="{FADBD3F7-7003-4CD2-8C37-0201BA36AFA3}"/>
              </a:ext>
            </a:extLst>
          </p:cNvPr>
          <p:cNvSpPr/>
          <p:nvPr/>
        </p:nvSpPr>
        <p:spPr>
          <a:xfrm>
            <a:off x="197861" y="604456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6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4" name="S2_5" hidden="1">
            <a:extLst>
              <a:ext uri="{FF2B5EF4-FFF2-40B4-BE49-F238E27FC236}">
                <a16:creationId xmlns:a16="http://schemas.microsoft.com/office/drawing/2014/main" id="{F650438C-5BB8-4825-BF4E-49491A93A0CC}"/>
              </a:ext>
            </a:extLst>
          </p:cNvPr>
          <p:cNvSpPr/>
          <p:nvPr/>
        </p:nvSpPr>
        <p:spPr>
          <a:xfrm>
            <a:off x="197861" y="5467190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5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3" name="S2_4" hidden="1">
            <a:extLst>
              <a:ext uri="{FF2B5EF4-FFF2-40B4-BE49-F238E27FC236}">
                <a16:creationId xmlns:a16="http://schemas.microsoft.com/office/drawing/2014/main" id="{DDD7A8F6-3586-47CC-A783-158FC323BA90}"/>
              </a:ext>
            </a:extLst>
          </p:cNvPr>
          <p:cNvSpPr/>
          <p:nvPr/>
        </p:nvSpPr>
        <p:spPr>
          <a:xfrm>
            <a:off x="201288" y="489826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4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2" name="S2_3" hidden="1">
            <a:extLst>
              <a:ext uri="{FF2B5EF4-FFF2-40B4-BE49-F238E27FC236}">
                <a16:creationId xmlns:a16="http://schemas.microsoft.com/office/drawing/2014/main" id="{46DD3F86-3EC4-4AD3-93C7-A3EBE1BCCB99}"/>
              </a:ext>
            </a:extLst>
          </p:cNvPr>
          <p:cNvSpPr/>
          <p:nvPr/>
        </p:nvSpPr>
        <p:spPr>
          <a:xfrm>
            <a:off x="197861" y="4319716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3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82" name="S2_2" hidden="1">
            <a:extLst>
              <a:ext uri="{FF2B5EF4-FFF2-40B4-BE49-F238E27FC236}">
                <a16:creationId xmlns:a16="http://schemas.microsoft.com/office/drawing/2014/main" id="{88052B99-606C-4E70-8295-15ED0C8EDDC8}"/>
              </a:ext>
            </a:extLst>
          </p:cNvPr>
          <p:cNvSpPr/>
          <p:nvPr/>
        </p:nvSpPr>
        <p:spPr>
          <a:xfrm>
            <a:off x="195259" y="3743497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79" name="S2_1" hidden="1">
            <a:extLst>
              <a:ext uri="{FF2B5EF4-FFF2-40B4-BE49-F238E27FC236}">
                <a16:creationId xmlns:a16="http://schemas.microsoft.com/office/drawing/2014/main" id="{70AD32A9-7603-4AEA-8058-B3D972E36F26}"/>
              </a:ext>
            </a:extLst>
          </p:cNvPr>
          <p:cNvSpPr/>
          <p:nvPr/>
        </p:nvSpPr>
        <p:spPr>
          <a:xfrm>
            <a:off x="191449" y="3136883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1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C126E885-9EB9-0F71-D2B6-34F9ED4D5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547" y="938005"/>
            <a:ext cx="8460607" cy="103053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Краткая информация об организации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BCE66C5D-B4A7-2C7F-7A5B-1E24C29228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образования организации - 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августа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1988 г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местных организаций –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 организация.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членов ВОИ –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9393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</a:t>
            </a: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инвалидов в субъекте Российской Федерации </a:t>
            </a:r>
          </a:p>
          <a:p>
            <a:pPr marL="0" indent="0">
              <a:buNone/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на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 декабря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–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119 841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человека.</a:t>
            </a: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Омской областной организации ВОИ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marL="0" indent="0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Леонова Людмила Серафимовна.</a:t>
            </a:r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50" name="S2_61" hidden="1">
            <a:extLst>
              <a:ext uri="{FF2B5EF4-FFF2-40B4-BE49-F238E27FC236}">
                <a16:creationId xmlns:a16="http://schemas.microsoft.com/office/drawing/2014/main" id="{FADBD3F7-7003-4CD2-8C37-0201BA36AFA3}"/>
              </a:ext>
            </a:extLst>
          </p:cNvPr>
          <p:cNvSpPr/>
          <p:nvPr/>
        </p:nvSpPr>
        <p:spPr>
          <a:xfrm>
            <a:off x="197165" y="6043869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6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1" name="S2_51" hidden="1">
            <a:extLst>
              <a:ext uri="{FF2B5EF4-FFF2-40B4-BE49-F238E27FC236}">
                <a16:creationId xmlns:a16="http://schemas.microsoft.com/office/drawing/2014/main" id="{F650438C-5BB8-4825-BF4E-49491A93A0CC}"/>
              </a:ext>
            </a:extLst>
          </p:cNvPr>
          <p:cNvSpPr/>
          <p:nvPr/>
        </p:nvSpPr>
        <p:spPr>
          <a:xfrm>
            <a:off x="197165" y="5466494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5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2" name="S2_41" hidden="1">
            <a:extLst>
              <a:ext uri="{FF2B5EF4-FFF2-40B4-BE49-F238E27FC236}">
                <a16:creationId xmlns:a16="http://schemas.microsoft.com/office/drawing/2014/main" id="{DDD7A8F6-3586-47CC-A783-158FC323BA90}"/>
              </a:ext>
            </a:extLst>
          </p:cNvPr>
          <p:cNvSpPr/>
          <p:nvPr/>
        </p:nvSpPr>
        <p:spPr>
          <a:xfrm>
            <a:off x="200592" y="4897569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4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3" name="S2_31" hidden="1">
            <a:extLst>
              <a:ext uri="{FF2B5EF4-FFF2-40B4-BE49-F238E27FC236}">
                <a16:creationId xmlns:a16="http://schemas.microsoft.com/office/drawing/2014/main" id="{46DD3F86-3EC4-4AD3-93C7-A3EBE1BCCB99}"/>
              </a:ext>
            </a:extLst>
          </p:cNvPr>
          <p:cNvSpPr/>
          <p:nvPr/>
        </p:nvSpPr>
        <p:spPr>
          <a:xfrm>
            <a:off x="197165" y="4319020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3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4" name="S2_21" hidden="1">
            <a:extLst>
              <a:ext uri="{FF2B5EF4-FFF2-40B4-BE49-F238E27FC236}">
                <a16:creationId xmlns:a16="http://schemas.microsoft.com/office/drawing/2014/main" id="{88052B99-606C-4E70-8295-15ED0C8EDDC8}"/>
              </a:ext>
            </a:extLst>
          </p:cNvPr>
          <p:cNvSpPr/>
          <p:nvPr/>
        </p:nvSpPr>
        <p:spPr>
          <a:xfrm>
            <a:off x="194563" y="3742801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6" name="S2_11" hidden="1">
            <a:extLst>
              <a:ext uri="{FF2B5EF4-FFF2-40B4-BE49-F238E27FC236}">
                <a16:creationId xmlns:a16="http://schemas.microsoft.com/office/drawing/2014/main" id="{70AD32A9-7603-4AEA-8058-B3D972E36F26}"/>
              </a:ext>
            </a:extLst>
          </p:cNvPr>
          <p:cNvSpPr/>
          <p:nvPr/>
        </p:nvSpPr>
        <p:spPr>
          <a:xfrm>
            <a:off x="206063" y="3126445"/>
            <a:ext cx="288000" cy="288000"/>
          </a:xfrm>
          <a:prstGeom prst="ellipse">
            <a:avLst/>
          </a:prstGeom>
          <a:solidFill>
            <a:srgbClr val="508927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1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73C2C30-91EC-E795-AC2B-2731C75A47D4}"/>
              </a:ext>
            </a:extLst>
          </p:cNvPr>
          <p:cNvSpPr/>
          <p:nvPr/>
        </p:nvSpPr>
        <p:spPr>
          <a:xfrm>
            <a:off x="2083056" y="41720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12" y="1825625"/>
            <a:ext cx="4432224" cy="3914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0" grpId="0"/>
      <p:bldP spid="39" grpId="0"/>
      <p:bldP spid="38" grpId="0"/>
      <p:bldP spid="83" grpId="0"/>
      <p:bldP spid="7" grpId="0"/>
      <p:bldP spid="84" grpId="0"/>
      <p:bldP spid="45" grpId="0" animBg="1"/>
      <p:bldP spid="44" grpId="0" animBg="1"/>
      <p:bldP spid="43" grpId="0" animBg="1"/>
      <p:bldP spid="42" grpId="0" animBg="1"/>
      <p:bldP spid="82" grpId="0" animBg="1"/>
      <p:bldP spid="7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688" y="963619"/>
            <a:ext cx="8171848" cy="98241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Защита прав и законных интересов инвалидов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34" y="2460489"/>
            <a:ext cx="9603423" cy="4052562"/>
          </a:xfrm>
        </p:spPr>
        <p:txBody>
          <a:bodyPr>
            <a:normAutofit fontScale="25000" lnSpcReduction="20000"/>
          </a:bodyPr>
          <a:lstStyle/>
          <a:p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делам инвалидов при Губернаторе Омской области; </a:t>
            </a:r>
          </a:p>
          <a:p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Совет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Мэре города Омска по делам инвалидов; </a:t>
            </a:r>
          </a:p>
          <a:p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Общественный совет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Министерстве труда и социального развития Омской области; </a:t>
            </a:r>
          </a:p>
          <a:p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Совет при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Министерстве здравоохранения Омской области по вопросам защиты прав граждан в сфере охраны здоровья; </a:t>
            </a:r>
          </a:p>
          <a:p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Координационный общественный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 при Мэре города Омска; </a:t>
            </a:r>
          </a:p>
          <a:p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Общественный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 по защите прав пациентов при Федеральной службе по надзору в сфере здравоохранения; </a:t>
            </a:r>
          </a:p>
          <a:p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Общественный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 при ФКУ «ГБ МСЭ по Омской области» Минтруда России (Председатель Совета); </a:t>
            </a:r>
          </a:p>
          <a:p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Общественный Совет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Администрации города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Омска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Межведомственная комиссия по обеспечению на территории Омской области реализации федерального проекта «Формирование комфортной городской среды» национального проекта «Жильё и городская среда»; </a:t>
            </a:r>
          </a:p>
          <a:p>
            <a:pPr lvl="0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Общественную наблюдательную комиссию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Омской области.</a:t>
            </a:r>
            <a:endParaRPr lang="ru-RU" sz="6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5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i="1" dirty="0"/>
          </a:p>
          <a:p>
            <a:endParaRPr lang="ru-RU" i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0F04E1-FBFF-B1EA-C893-929962947F89}"/>
              </a:ext>
            </a:extLst>
          </p:cNvPr>
          <p:cNvSpPr/>
          <p:nvPr/>
        </p:nvSpPr>
        <p:spPr>
          <a:xfrm>
            <a:off x="2194724" y="319556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873" y="1946031"/>
            <a:ext cx="640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Представители </a:t>
            </a:r>
            <a:r>
              <a:rPr lang="ru-RU" b="1" dirty="0" smtClean="0"/>
              <a:t>Омской областной организации </a:t>
            </a:r>
            <a:r>
              <a:rPr lang="ru-RU" b="1" dirty="0"/>
              <a:t>ВОИ входят в:</a:t>
            </a:r>
          </a:p>
        </p:txBody>
      </p:sp>
    </p:spTree>
    <p:extLst>
      <p:ext uri="{BB962C8B-B14F-4D97-AF65-F5344CB8AC3E}">
        <p14:creationId xmlns:p14="http://schemas.microsoft.com/office/powerpoint/2010/main" val="397550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643" y="762767"/>
            <a:ext cx="8171848" cy="98241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Защита прав и законных интересов инвалидов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788" y="1852040"/>
            <a:ext cx="11339269" cy="405256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по 29 мая в городе Омске состоялось заседание Сибирского межрегионального совета (МРС)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ВОИ. Общероссийская общественная организация «Всероссийское общество инвалидов» территориально разделена на межрегиональные советы (МРС), как и федеральные округа Российской Федерации. Омская область входит в состав Сибирского межрегионального совета. В состав совета входят 10 региональных организаций ВОИ. Заседание МРС проходят ежегодно.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МРС ВОИ 2025 года председатели Сибирских ВОИ приняли участие в Совете при Мэре г. Омска, ознакомительной экскурсии в санатории ОСФР "Омский", изучили положительные практики создания доступной среды на объектах культуры, на примере исторического парка-музея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"Омская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крепость", посетили Омский драматический театр Драмы.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0F04E1-FBFF-B1EA-C893-929962947F89}"/>
              </a:ext>
            </a:extLst>
          </p:cNvPr>
          <p:cNvSpPr/>
          <p:nvPr/>
        </p:nvSpPr>
        <p:spPr>
          <a:xfrm>
            <a:off x="1957796" y="192583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27" y="3972864"/>
            <a:ext cx="3694271" cy="2781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784" y="3878323"/>
            <a:ext cx="3694273" cy="2770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59" y="3878321"/>
            <a:ext cx="3694274" cy="2770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4328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643" y="762767"/>
            <a:ext cx="8171848" cy="98241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Защита прав и законных интересов инвалидов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788" y="1852040"/>
            <a:ext cx="11339269" cy="405256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29 мая </a:t>
            </a:r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состоялась </a:t>
            </a:r>
            <a:r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 «Актуальные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развития комплексной реабилитации и трудоустройства инвалидов в Сибирском </a:t>
            </a:r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 </a:t>
            </a:r>
            <a:r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округе».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конференции обсуждались вопросы по созданию доступной и качественной реабилитации инвалидов в Российской Федерации, о работе органов ОСФР и обеспечении техническими средствами реабилитации людей с инвалидностью, обучение и трудоустройство людей с инвалидностью, о межрегиональном и межведомственной взаимодействий общественных организаций инвалидов, органов власти и территориальных ведомств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итогам работы Межрегионального Совета ВОИ выработана резолюция и предложения в Центральное Правление ВОИ.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0F04E1-FBFF-B1EA-C893-929962947F89}"/>
              </a:ext>
            </a:extLst>
          </p:cNvPr>
          <p:cNvSpPr/>
          <p:nvPr/>
        </p:nvSpPr>
        <p:spPr>
          <a:xfrm>
            <a:off x="1957796" y="192583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475" y="3670113"/>
            <a:ext cx="3694272" cy="2770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285" y="3661214"/>
            <a:ext cx="3694273" cy="2770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96" y="3661214"/>
            <a:ext cx="3694272" cy="2770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208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351" y="711575"/>
            <a:ext cx="8556290" cy="12192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Профориентация, образование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и </a:t>
            </a:r>
            <a:r>
              <a:rPr lang="ru-RU" b="1" dirty="0"/>
              <a:t>трудоустройство инвалидов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663" y="1773543"/>
            <a:ext cx="6536999" cy="34665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системе ООО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ООО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ВОИ и местных организациях работает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 с инвалидностью.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ООО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Кадровым центром Омской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«Работа России» заключено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соглашение о сотрудничестве, на постоянной основе проводятся ярмарки вакансий, круглые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встречи.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B6FA0D6-B09B-8547-B55D-8D49EB1A2EC6}"/>
              </a:ext>
            </a:extLst>
          </p:cNvPr>
          <p:cNvSpPr/>
          <p:nvPr/>
        </p:nvSpPr>
        <p:spPr>
          <a:xfrm>
            <a:off x="1878866" y="279889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 txBox="1">
            <a:spLocks/>
          </p:cNvSpPr>
          <p:nvPr/>
        </p:nvSpPr>
        <p:spPr>
          <a:xfrm>
            <a:off x="602663" y="5483451"/>
            <a:ext cx="6655222" cy="9201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2025 году Омская областная организация ВОИ отмечена Благодарственным письмом за высокий уровень трудоустройства и достойный пример создания благоприятных условий труда для граждан с инвалидностью,     а также заняла третье место в рейтинге лучших работодателей, обеспечивающих трудоустройство участников чемпионата «</a:t>
            </a:r>
            <a:r>
              <a:rPr lang="ru-RU" sz="1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Абилимпикс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2663" y="3021238"/>
            <a:ext cx="659611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Омской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областной организацией ВОИ заключено соглашение о сотрудничестве   с учебными учреждениями Омской области: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Омский колледж профессиональных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технологий;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Омский педагогический колледж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БПОУ «Омский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колледж»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различных учебных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 проходят практику 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Омской областной организации Всероссийское общество инвалидов. 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Члены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Омской областной организации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ВОИ на протяжении 8 лет принимают активное участие в региональном конкурсе «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Абилимпикс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и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Национальном чемпионате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Абилимпикс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где Омская область традиционно становится победителем в различных номинациях и занимает призовые места.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474" y="904054"/>
            <a:ext cx="3575181" cy="26813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93104" y="3372416"/>
            <a:ext cx="2487284" cy="3575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358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22" y="684279"/>
            <a:ext cx="9042355" cy="1133341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Участие Омской областной организации ВОИ</a:t>
            </a:r>
            <a:br>
              <a:rPr lang="ru-RU" dirty="0"/>
            </a:br>
            <a:r>
              <a:rPr lang="ru-RU" dirty="0"/>
              <a:t>в межрегиональных мероприятиях ЦП ВОИ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879" y="1753200"/>
            <a:ext cx="8149481" cy="316482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8 по 12 июня,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«КВН ВОИ 2025»  1\4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финала официальной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интегрированной  лиги  особого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статуса Международного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союза  КВН  «СВОЯ лига ВОИ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«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ЦЕНТРЕ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ВНИМАНИЯ» среди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  инвалидов  Сибирского  и  Дальневосточного  ФО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г. Красноярск - 6 человек;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 июня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4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июля, «Межрегиональная туристическая акция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ВОИ.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Робинзоны Сибири 2025» для людей 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инвалидностью, Республика Хакасия – 2 человека;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29 июля по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августа, заседание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Центрального правления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ВОИ, г. Москва – 2 человека;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2 по 8 октября, «Всероссийском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физкультурно-спортивном фестивале ВОИ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 с поражением опорно-двигательного аппарата «Сириус 2025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ФТ Сириус – 7 человек;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21 по 27 ноября, «КВН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ВОИ 2025»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 официальной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интегрированной  лиги  особого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статуса Международного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союза  КВН  «СВОЯ лига ВОИ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«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ЦЕНТРЕ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ВНИМАНИЯ» среди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  инвалидов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России, г. Санкт-Петербург, - 5 человек;</a:t>
            </a: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2097133" y="253794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56" y="4658676"/>
            <a:ext cx="2889532" cy="1923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019" y="4667379"/>
            <a:ext cx="2564461" cy="1923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021" y="4658676"/>
            <a:ext cx="3626746" cy="1940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480" y="4658676"/>
            <a:ext cx="2784447" cy="1914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031" y="1948247"/>
            <a:ext cx="2520243" cy="207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58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22" y="684279"/>
            <a:ext cx="9042355" cy="1133341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Содействие инвалидам в занятиях физической культурой и  спортом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191" y="1612882"/>
            <a:ext cx="8085246" cy="21686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Спортсмены ООО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ВОИ в 2025 году успешно выступили на соревнованиях различного уровня: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физкультурно-спортивный фестиваль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Сириус-2025».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копилке нашей команды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золотая медаль, которую завоевала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Валентина Ларина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соревнованиях по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лёгкой атлетике в беге на 100 метров.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Серебряная медаль 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Даира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Шахметова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соревнованиях по легкой атлетике среди мужчин на дистанции 100 м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2097133" y="253794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 txBox="1">
            <a:spLocks/>
          </p:cNvSpPr>
          <p:nvPr/>
        </p:nvSpPr>
        <p:spPr>
          <a:xfrm>
            <a:off x="582191" y="2921711"/>
            <a:ext cx="8329695" cy="171961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итогам состязаний команда от Омской области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завоевала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одну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золотую, две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серебряных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четыре бронзовые медали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44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летние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Областные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игры среди лиц с ограниченными возможностями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здоровья.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спортивных играх приняли участи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ста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спортсменов из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естный организаций 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Омской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областной организации ВОИ.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Городская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спартакиада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лиц с ограниченными возможностями здоровья «Сильные духом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- приняли участие более 100 спортсменов г. Омска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525" y="1226580"/>
            <a:ext cx="2449894" cy="3265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350" y="4618989"/>
            <a:ext cx="2737191" cy="2052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969" y="4569104"/>
            <a:ext cx="2520451" cy="22431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85" y="4641322"/>
            <a:ext cx="4397829" cy="203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53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96305" y="372181"/>
            <a:ext cx="7513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</a:t>
            </a:r>
            <a:r>
              <a:rPr lang="ru-RU" i="1" dirty="0" smtClean="0"/>
              <a:t>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13146" y="1056412"/>
            <a:ext cx="33602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Социальный туризм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96685" y="1765304"/>
            <a:ext cx="94276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социального туризма для людей с инвалидностью — один из наиболее мощных рычагов для создания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безбарьерной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среды на транспорте, развития доступности во всей инфраструктуре и вовлечения инвалидов в активную социальную жизнь общества. Этот подход несёт в себе огромный потенциал как для отдельных людей, так и для общества в целом.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Так же социальный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туризм открывает доступ людям к историческим, духовным, культурным ценностям родного края, России и мира. Способствует развитию кругозора и обретению новых знакомых и друзей. Ведь ничего так не сплачивает людей, как совместное путешествие!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Омская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организация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«Всероссийское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инвалидов»,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протяжении ряда лет активно развивает социальный туризм для инвалидов.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отчетном году для членов ВОИ организации были проведены: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Экскурсионные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поездки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Большереченский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зоопарк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Историко-краеведческий музей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Большеречья - 80 человек;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Прогулка на теплоходе по реке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Иртыш - 400 человек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Ачаирский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женский монастырь Честного Креста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Господня - 40 человек.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965" y="4452006"/>
            <a:ext cx="3039661" cy="2279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045" y="4056993"/>
            <a:ext cx="3448594" cy="25864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86" y="4540319"/>
            <a:ext cx="2804160" cy="210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9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22" y="684279"/>
            <a:ext cx="9042355" cy="1133341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Социокультурная реабилитация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788" y="1930400"/>
            <a:ext cx="8085246" cy="216863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2424111" y="377062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8336" y="1467437"/>
            <a:ext cx="98392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Члены местных организаций ООО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ООО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ВОИ имели возможность посетить экскурсии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музеях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Омска 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Омской области, т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еатры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цирк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боулинг, принять  участие в творческих встречах.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«Волшебный мир искусства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инклюзивные экскурсии и мастер-классы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музее» - 82 человека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«Волшебники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закулисья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посещение экскурсий и спектаклей в театрах города Омска» – 490 человек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Поэтические чтения 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 человека;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гончарному искусству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- 120 человек;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 марафон «Память сердец» - 30 человек.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Интеллектуально-развлекательная игра для людей с инвалидностью "100 к 1" - 30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Интеллектуально-развлекательная игра для людей с инвалидностью «КВИЗ» - 30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Интеллектуально-развлекательная игра для людей с инвалидностью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Что?Где?Когда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?» - 30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254" y="4228196"/>
            <a:ext cx="2583766" cy="19183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037" y="4281067"/>
            <a:ext cx="2478280" cy="18654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081" y="4209175"/>
            <a:ext cx="2512678" cy="18845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0" y="4211814"/>
            <a:ext cx="3094086" cy="188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11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22" y="684279"/>
            <a:ext cx="9042355" cy="1133341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Социокультурная реабилитация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788" y="1930400"/>
            <a:ext cx="8085246" cy="216863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2424111" y="377062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0298" y="1477372"/>
            <a:ext cx="932687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тренинги - приняло участие 120 человек;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ноября по 15 декабря состоялся онлайн-марафон «ВОИ в лицах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- 30 человек;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2025 году 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членов ВОИ было организовано 8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турниров по боулингу – приняли участие 360 человек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2025 году 1841 членов местных организаций ВОИ  посетили на льготных основаниях театры, цирк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концерты.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37" y="3536177"/>
            <a:ext cx="3610645" cy="2564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433" y="3538215"/>
            <a:ext cx="4147129" cy="2503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822" y="3630585"/>
            <a:ext cx="3069895" cy="230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50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200" b="0" dirty="0"/>
              <a:t>Омская областная организация общероссийской общественной организации «Всероссийское общество инвалидов»</a:t>
            </a:r>
            <a:r>
              <a:rPr lang="ru-RU" i="1" dirty="0"/>
              <a:t/>
            </a:r>
            <a:br>
              <a:rPr lang="ru-RU" i="1" dirty="0"/>
            </a:br>
            <a:r>
              <a:rPr lang="ru-RU" dirty="0"/>
              <a:t>Социокультурная </a:t>
            </a:r>
            <a:r>
              <a:rPr lang="ru-RU" dirty="0" smtClean="0"/>
              <a:t>реабилитация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для детей с инвалидностью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«Театр детям!» (400 человек);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Мастер-классы по ДПИ (40 человек)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Новогодняя акция «Поезд чудес» (100 человек)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997" y="1882573"/>
            <a:ext cx="2722398" cy="20417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382" y="4361895"/>
            <a:ext cx="3046548" cy="22849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930" y="4286955"/>
            <a:ext cx="3146468" cy="23598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684" y="3212971"/>
            <a:ext cx="3656535" cy="27524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99" y="1151615"/>
            <a:ext cx="2087150" cy="277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26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22" y="684279"/>
            <a:ext cx="9042355" cy="1133341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Социокультурная реабилитация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788" y="1930400"/>
            <a:ext cx="8085246" cy="216863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2424111" y="377062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0298" y="1586716"/>
            <a:ext cx="93268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25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ноября в преддверии международного дня инвалидов, Омская областная организация "Всероссийское общество инвалидов"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концерт-холле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организовала благотворительный праздничный концерт Сибирского хореографического ансамбля "Русь" для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600 членов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"Всероссийского общества инвалидов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концерт приехали люди с инвалидностью из Омска и из 28 районов Омской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Большеречья, Знаменки, Муромцева,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Марьяновки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Тавричанки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Павлоградки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Шербакуля, Нижней Омки, Седельникова и других.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21" y="3515378"/>
            <a:ext cx="3026542" cy="2744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411" y="3585329"/>
            <a:ext cx="2831486" cy="24354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300" y="3585329"/>
            <a:ext cx="3334874" cy="251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76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22" y="684279"/>
            <a:ext cx="9042355" cy="1133341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Экологические акции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788" y="1930400"/>
            <a:ext cx="8085246" cy="216863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2424111" y="377062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5619" y="1470578"/>
            <a:ext cx="93268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Омская областная организация ВОИ, на протяжение пяти лет проводит экологические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акции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озеленению и благоустройству скверов и парков г. Омска. За это время членами местных организаций ВОИ г. Омска в рамках экологической акции «Дыши» было высажено 252 саженца канадского тополя, черемухи и рябины на территории Кировского Административного округа города Омска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сентября 2025 года акция «Дыши» прошла на аллее памяти по улице Бережного в Кировском Административном округе г. Омска. По доброй традиции люди с инвалидностью садят деревья совместно с представителями администрации Кировского АО, работниками службы озеленения ДЭУ КАО-1, КТОС 8 и местными жителями.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теплый осенний день были высажены саженцы красной черемухи и канадского клена.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69" y="3885785"/>
            <a:ext cx="3694277" cy="2776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710" y="3891682"/>
            <a:ext cx="3700542" cy="2770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898" y="3640705"/>
            <a:ext cx="2267056" cy="3021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823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680" y="481060"/>
            <a:ext cx="8475662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Реализованные Проекты с привлечением стороннего финансирования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8780" y="1461343"/>
            <a:ext cx="7883565" cy="3317875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для молодых инвалидов «Поверь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себя»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Омская областная организация общероссийской общественной организации «Всероссийское общество инвалидов» с 10 по 12 сентября 2025 года на базе отдыха им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Карбышево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провела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для молодых людей с инвалидностью «Поверь в себя!».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Фестиваля: практический психологический тренинг, мастер-класс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арт-терапии, соревнования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адаптивным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играм, командные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соревнования «Веселые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старты», интеллектуально-развлекательная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Что?Где?Когда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?», вечер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талантов «Минута славы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оздоровительные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(пешие прогулки, бассейн).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Участниками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фестиваля стало 30 молодых людей с инвалидностью из Омска и Омской области. Данный проект был реализован на средства муниципального гранта Администрации г. Омска.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2285156" y="195310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416" y="4150738"/>
            <a:ext cx="3271358" cy="2453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870" y="4260395"/>
            <a:ext cx="2968122" cy="22342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79" y="4260395"/>
            <a:ext cx="2978941" cy="223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0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680" y="481060"/>
            <a:ext cx="8475662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Реализованные Проекты с привлечением стороннего финансирования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236" y="1521718"/>
            <a:ext cx="11120582" cy="33178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«Поверь в себя»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"Поверь в себя" – значимое и нужное мероприятие для молодых инвалидов. Участники фестиваля получили новые знания, поиграли в различные игры, а так же обрели новых друзей, общение с которыми продолжится в дальнейшем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Молодые люди с инвалидностью выразили желание продолжать подобные мероприятия в будущем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областная организация ВОИ выражает благодарность Администрации города Омска за финансовую поддержку в проведении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2001339" y="165588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69" y="3312519"/>
            <a:ext cx="3691303" cy="2774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348" y="3265614"/>
            <a:ext cx="3749830" cy="281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055" y="3265615"/>
            <a:ext cx="3749830" cy="2818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12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9183" y="1063523"/>
            <a:ext cx="8475662" cy="13208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Итоги года!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FF0B-8EEC-F097-99A1-B88CD15B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909" y="2061528"/>
            <a:ext cx="10938294" cy="33178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2025 года в мероприятиях Омской областной организаций ВОИ  приняли участие более 5000 тысяч людей с инвалидностью;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Омскую областную организацию ВОИ поступило более 150 различных обращений от людей с инвалидностью;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Омской областной организации провели и принял участие более чем в 200 мероприятиях различного уровня.</a:t>
            </a:r>
          </a:p>
          <a:p>
            <a:pPr marL="0" indent="0" algn="ct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934369" y="130345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312" y="3166415"/>
            <a:ext cx="8475887" cy="3490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625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63" y="460374"/>
            <a:ext cx="10056812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Благодарности, награды и </a:t>
            </a:r>
            <a:r>
              <a:rPr lang="ru-RU" b="1" dirty="0" smtClean="0"/>
              <a:t>дипломы</a:t>
            </a:r>
            <a:r>
              <a:rPr lang="en-US" dirty="0"/>
              <a:t>.</a:t>
            </a:r>
            <a:endParaRPr lang="ru-RU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958181" y="174624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99" y="1517878"/>
            <a:ext cx="3529363" cy="24956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913" y="1517877"/>
            <a:ext cx="3633213" cy="522990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31152" y="3232390"/>
            <a:ext cx="2857815" cy="41129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4781" y="3670774"/>
            <a:ext cx="2495692" cy="35982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187" y="104955"/>
            <a:ext cx="2661675" cy="357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8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079" y="777817"/>
            <a:ext cx="8596312" cy="733425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Благодарность нашим партнёрам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2050347" y="159749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19" y="1637243"/>
            <a:ext cx="1188503" cy="13970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291" y="1637243"/>
            <a:ext cx="1606565" cy="13970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525" y="1637243"/>
            <a:ext cx="4781424" cy="116092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53" y="3530865"/>
            <a:ext cx="1329012" cy="13290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962" y="1507262"/>
            <a:ext cx="1332196" cy="139368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351" y="3530865"/>
            <a:ext cx="1334505" cy="133450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785" y="3485162"/>
            <a:ext cx="1469380" cy="14693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636" y="3387820"/>
            <a:ext cx="2514600" cy="1524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10" y="5356486"/>
            <a:ext cx="3505034" cy="72947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016" y="5423821"/>
            <a:ext cx="3291413" cy="59480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35" y="5356486"/>
            <a:ext cx="2342027" cy="78067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555" y="3439636"/>
            <a:ext cx="1508760" cy="147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61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818" y="682519"/>
            <a:ext cx="8199977" cy="104010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Финансовый отчет за </a:t>
            </a:r>
            <a:r>
              <a:rPr lang="ru-RU" sz="2400" b="1" dirty="0" smtClean="0"/>
              <a:t>2025 </a:t>
            </a:r>
            <a:r>
              <a:rPr lang="ru-RU" sz="2400" b="1" dirty="0"/>
              <a:t>г. о деятельности региональных и местных организаций ВОИ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9703867A-994E-67BB-E4A5-F0E599C9ADE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67474992"/>
              </p:ext>
            </p:extLst>
          </p:nvPr>
        </p:nvGraphicFramePr>
        <p:xfrm>
          <a:off x="546354" y="1907289"/>
          <a:ext cx="10737809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0998">
                  <a:extLst>
                    <a:ext uri="{9D8B030D-6E8A-4147-A177-3AD203B41FA5}">
                      <a16:colId xmlns:a16="http://schemas.microsoft.com/office/drawing/2014/main" val="3126458129"/>
                    </a:ext>
                  </a:extLst>
                </a:gridCol>
                <a:gridCol w="7122371">
                  <a:extLst>
                    <a:ext uri="{9D8B030D-6E8A-4147-A177-3AD203B41FA5}">
                      <a16:colId xmlns:a16="http://schemas.microsoft.com/office/drawing/2014/main" val="2064355583"/>
                    </a:ext>
                  </a:extLst>
                </a:gridCol>
                <a:gridCol w="2834440">
                  <a:extLst>
                    <a:ext uri="{9D8B030D-6E8A-4147-A177-3AD203B41FA5}">
                      <a16:colId xmlns:a16="http://schemas.microsoft.com/office/drawing/2014/main" val="149180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Источник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Сумма,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258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Субсидии от Центрального правления ВОИ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4 516 567-00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8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Субсидии региональных и местных органов власти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1 744 000-00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586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Целевые грантовые поступления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200 000-00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34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Членские и имущественные взносы членов ВОИ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351 400-00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91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Иные поступления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20 864 055-00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490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27 676 022-00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377761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904640" y="111019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871CE1-9972-C50C-B00C-4E424F2C4EF0}"/>
              </a:ext>
            </a:extLst>
          </p:cNvPr>
          <p:cNvSpPr txBox="1"/>
          <p:nvPr/>
        </p:nvSpPr>
        <p:spPr>
          <a:xfrm>
            <a:off x="565404" y="1537957"/>
            <a:ext cx="2836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90C226"/>
                </a:solidFill>
              </a:rPr>
              <a:t>ПОСТУПЛЕНИЯ</a:t>
            </a:r>
          </a:p>
        </p:txBody>
      </p:sp>
    </p:spTree>
    <p:extLst>
      <p:ext uri="{BB962C8B-B14F-4D97-AF65-F5344CB8AC3E}">
        <p14:creationId xmlns:p14="http://schemas.microsoft.com/office/powerpoint/2010/main" val="1805739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007" y="688960"/>
            <a:ext cx="8794612" cy="1121723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Финансовый отчет о деятельности региональных и местных организаций ВОИ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3EB7D258-D2E5-E508-65EF-16F3FC75454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66596814"/>
              </p:ext>
            </p:extLst>
          </p:nvPr>
        </p:nvGraphicFramePr>
        <p:xfrm>
          <a:off x="642351" y="1929184"/>
          <a:ext cx="10768440" cy="430666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48350">
                  <a:extLst>
                    <a:ext uri="{9D8B030D-6E8A-4147-A177-3AD203B41FA5}">
                      <a16:colId xmlns:a16="http://schemas.microsoft.com/office/drawing/2014/main" val="4219615219"/>
                    </a:ext>
                  </a:extLst>
                </a:gridCol>
                <a:gridCol w="6680488">
                  <a:extLst>
                    <a:ext uri="{9D8B030D-6E8A-4147-A177-3AD203B41FA5}">
                      <a16:colId xmlns:a16="http://schemas.microsoft.com/office/drawing/2014/main" val="2501682727"/>
                    </a:ext>
                  </a:extLst>
                </a:gridCol>
                <a:gridCol w="3439602">
                  <a:extLst>
                    <a:ext uri="{9D8B030D-6E8A-4147-A177-3AD203B41FA5}">
                      <a16:colId xmlns:a16="http://schemas.microsoft.com/office/drawing/2014/main" val="3320967747"/>
                    </a:ext>
                  </a:extLst>
                </a:gridCol>
              </a:tblGrid>
              <a:tr h="426141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Направления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Сумма,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393039"/>
                  </a:ext>
                </a:extLst>
              </a:tr>
              <a:tr h="562416">
                <a:tc>
                  <a:txBody>
                    <a:bodyPr/>
                    <a:lstStyle/>
                    <a:p>
                      <a:r>
                        <a:rPr lang="ru-RU" sz="16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Расходы на проведение мероприятий по социальной интеграции инвалидов (спорт, культура, туризм)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/>
                        <a:t>2 901 000-00</a:t>
                      </a:r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959556"/>
                  </a:ext>
                </a:extLst>
              </a:tr>
              <a:tr h="604733">
                <a:tc>
                  <a:txBody>
                    <a:bodyPr/>
                    <a:lstStyle/>
                    <a:p>
                      <a:r>
                        <a:rPr lang="ru-RU" sz="16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Расходы на участие инвалидов в реабилитационных и </a:t>
                      </a:r>
                      <a:r>
                        <a:rPr lang="ru-RU" sz="1600" dirty="0" err="1"/>
                        <a:t>абилитационных</a:t>
                      </a:r>
                      <a:r>
                        <a:rPr lang="ru-RU" sz="1600" dirty="0"/>
                        <a:t> мероприятиях (проезд, проживание и питание)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613 000-00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195529"/>
                  </a:ext>
                </a:extLst>
              </a:tr>
              <a:tr h="426141">
                <a:tc>
                  <a:txBody>
                    <a:bodyPr/>
                    <a:lstStyle/>
                    <a:p>
                      <a:r>
                        <a:rPr lang="ru-RU" sz="16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Расходы для сохранения занятости инвалидов на  предприятиях организаций ВОИ </a:t>
                      </a:r>
                    </a:p>
                    <a:p>
                      <a:r>
                        <a:rPr lang="ru-RU" sz="1600" dirty="0"/>
                        <a:t>(в том числе модернизация рабочих мест)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_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702232"/>
                  </a:ext>
                </a:extLst>
              </a:tr>
              <a:tr h="610488">
                <a:tc>
                  <a:txBody>
                    <a:bodyPr/>
                    <a:lstStyle/>
                    <a:p>
                      <a:r>
                        <a:rPr lang="ru-RU" sz="1600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Фонд оплаты труда со страховыми взносами в региональной и местных организациях ВОИ </a:t>
                      </a:r>
                      <a:r>
                        <a:rPr lang="ru-RU" sz="1600" dirty="0" smtClean="0"/>
                        <a:t>23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22 353 709-00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08274"/>
                  </a:ext>
                </a:extLst>
              </a:tr>
              <a:tr h="426141">
                <a:tc>
                  <a:txBody>
                    <a:bodyPr/>
                    <a:lstStyle/>
                    <a:p>
                      <a:r>
                        <a:rPr lang="ru-RU" sz="1600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Административно-хозяйственные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1 461 290-00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621073"/>
                  </a:ext>
                </a:extLst>
              </a:tr>
              <a:tr h="410944">
                <a:tc>
                  <a:txBody>
                    <a:bodyPr/>
                    <a:lstStyle/>
                    <a:p>
                      <a:r>
                        <a:rPr lang="ru-RU" sz="1600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Прочие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361406"/>
                  </a:ext>
                </a:extLst>
              </a:tr>
              <a:tr h="426141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smtClean="0"/>
                        <a:t>27 329 000-00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426250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972007" y="220356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13524F-4194-1EBD-8B2B-F83A4DCDB50D}"/>
              </a:ext>
            </a:extLst>
          </p:cNvPr>
          <p:cNvSpPr txBox="1"/>
          <p:nvPr/>
        </p:nvSpPr>
        <p:spPr>
          <a:xfrm>
            <a:off x="553576" y="1597981"/>
            <a:ext cx="2836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РАСХОДЫ</a:t>
            </a:r>
          </a:p>
        </p:txBody>
      </p:sp>
    </p:spTree>
    <p:extLst>
      <p:ext uri="{BB962C8B-B14F-4D97-AF65-F5344CB8AC3E}">
        <p14:creationId xmlns:p14="http://schemas.microsoft.com/office/powerpoint/2010/main" val="1337194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6CE3A-7796-D7D9-5005-86C629E3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561" y="1242060"/>
            <a:ext cx="8596312" cy="111616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Вы можете больше узнать о нашей деятельности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55E6FD-53D9-4B19-ECCD-3DBF00C985A3}"/>
              </a:ext>
            </a:extLst>
          </p:cNvPr>
          <p:cNvSpPr/>
          <p:nvPr/>
        </p:nvSpPr>
        <p:spPr>
          <a:xfrm>
            <a:off x="1888966" y="435428"/>
            <a:ext cx="734377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/>
              <a:t>Омская областная организация общероссийской общественной организации «Всероссийское общество инвалидов»</a:t>
            </a:r>
          </a:p>
          <a:p>
            <a:pPr algn="ctr"/>
            <a:r>
              <a:rPr lang="ru-RU" i="1" dirty="0" smtClean="0"/>
              <a:t> </a:t>
            </a:r>
            <a:endParaRPr lang="ru-RU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606299" y="2248077"/>
            <a:ext cx="563923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Адрес:</a:t>
            </a:r>
            <a:r>
              <a:rPr lang="ru-RU" dirty="0"/>
              <a:t> </a:t>
            </a:r>
            <a:r>
              <a:rPr lang="ru-RU" dirty="0" smtClean="0"/>
              <a:t>644043, г. </a:t>
            </a:r>
            <a:r>
              <a:rPr lang="ru-RU" dirty="0"/>
              <a:t>Омск, ул. Красный Путь, д. 20, </a:t>
            </a:r>
            <a:r>
              <a:rPr lang="ru-RU" dirty="0" err="1"/>
              <a:t>каб</a:t>
            </a:r>
            <a:r>
              <a:rPr lang="ru-RU" dirty="0"/>
              <a:t>. 14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dirty="0" smtClean="0"/>
              <a:t>Номер </a:t>
            </a:r>
            <a:r>
              <a:rPr lang="ru-RU" dirty="0"/>
              <a:t>телефона/факса: 8 (3812) 23-51-28, 23-42-51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b="1" dirty="0" smtClean="0"/>
              <a:t>Е-</a:t>
            </a:r>
            <a:r>
              <a:rPr lang="ru-RU" b="1" dirty="0" err="1" smtClean="0"/>
              <a:t>mail</a:t>
            </a:r>
            <a:r>
              <a:rPr lang="ru-RU" b="1" dirty="0"/>
              <a:t>:</a:t>
            </a:r>
            <a:r>
              <a:rPr lang="ru-RU" dirty="0"/>
              <a:t> omskvoi@mail.ru Наш сайт: http://voi.omsk.su 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b="1" u="sng" dirty="0" smtClean="0"/>
              <a:t>ООО </a:t>
            </a:r>
            <a:r>
              <a:rPr lang="ru-RU" b="1" u="sng" dirty="0" err="1" smtClean="0"/>
              <a:t>ООО</a:t>
            </a:r>
            <a:r>
              <a:rPr lang="ru-RU" b="1" u="sng" dirty="0" smtClean="0"/>
              <a:t> ВОИ </a:t>
            </a:r>
            <a:r>
              <a:rPr lang="ru-RU" b="1" u="sng" dirty="0"/>
              <a:t>в социальных сетях: </a:t>
            </a:r>
            <a:endParaRPr lang="ru-RU" b="1" u="sng" dirty="0" smtClean="0"/>
          </a:p>
          <a:p>
            <a:pPr>
              <a:lnSpc>
                <a:spcPct val="150000"/>
              </a:lnSpc>
            </a:pPr>
            <a:r>
              <a:rPr lang="ru-RU" b="1" dirty="0" smtClean="0"/>
              <a:t>Одноклассники:</a:t>
            </a:r>
            <a:r>
              <a:rPr lang="ru-RU" dirty="0" smtClean="0"/>
              <a:t> </a:t>
            </a:r>
            <a:r>
              <a:rPr lang="en-US" dirty="0"/>
              <a:t>https://ok.ru/omskvoi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b="1" dirty="0" err="1" smtClean="0"/>
              <a:t>Вконтакте</a:t>
            </a:r>
            <a:r>
              <a:rPr lang="ru-RU" b="1" dirty="0" smtClean="0"/>
              <a:t>: </a:t>
            </a:r>
            <a:r>
              <a:rPr lang="en-US" dirty="0"/>
              <a:t>https://vk.com/club57970501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219" y="3741036"/>
            <a:ext cx="1893140" cy="18931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832" y="3741036"/>
            <a:ext cx="1952071" cy="195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67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5340</TotalTime>
  <Words>1570</Words>
  <Application>Microsoft Office PowerPoint</Application>
  <PresentationFormat>Широкоэкранный</PresentationFormat>
  <Paragraphs>208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Wingdings</vt:lpstr>
      <vt:lpstr>Тема Office</vt:lpstr>
      <vt:lpstr>Публичный отчет  Омской областной  организации ВОИ за 2025 г.</vt:lpstr>
      <vt:lpstr>Краткая информация об организации</vt:lpstr>
      <vt:lpstr>Защита прав и законных интересов инвалидов</vt:lpstr>
      <vt:lpstr>Защита прав и законных интересов инвалидов</vt:lpstr>
      <vt:lpstr>Защита прав и законных интересов инвалидов</vt:lpstr>
      <vt:lpstr>Профориентация, образование  и трудоустройство инвалидов</vt:lpstr>
      <vt:lpstr>Участие Омской областной организации ВОИ в межрегиональных мероприятиях ЦП ВОИ</vt:lpstr>
      <vt:lpstr>Содействие инвалидам в занятиях физической культурой и  спортом</vt:lpstr>
      <vt:lpstr>Презентация PowerPoint</vt:lpstr>
      <vt:lpstr>Социокультурная реабилитация</vt:lpstr>
      <vt:lpstr>Социокультурная реабилитация</vt:lpstr>
      <vt:lpstr>Омская областная организация общероссийской общественной организации «Всероссийское общество инвалидов» Социокультурная реабилитация для детей с инвалидностью</vt:lpstr>
      <vt:lpstr>Социокультурная реабилитация</vt:lpstr>
      <vt:lpstr>Экологические акции</vt:lpstr>
      <vt:lpstr>Реализованные Проекты с привлечением стороннего финансирования</vt:lpstr>
      <vt:lpstr>Реализованные Проекты с привлечением стороннего финансирования</vt:lpstr>
      <vt:lpstr>Итоги года! </vt:lpstr>
      <vt:lpstr>Благодарности, награды и дипломы.</vt:lpstr>
      <vt:lpstr>Благодарность нашим партнёрам</vt:lpstr>
      <vt:lpstr>Финансовый отчет за 2025 г. о деятельности региональных и местных организаций ВОИ</vt:lpstr>
      <vt:lpstr>Финансовый отчет о деятельности региональных и местных организаций ВОИ</vt:lpstr>
      <vt:lpstr>Вы можете больше узнать о нашей деятельности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Фуфаева Светлана Викторовна</dc:creator>
  <cp:lastModifiedBy>VOI</cp:lastModifiedBy>
  <cp:revision>272</cp:revision>
  <dcterms:created xsi:type="dcterms:W3CDTF">2023-03-15T09:42:46Z</dcterms:created>
  <dcterms:modified xsi:type="dcterms:W3CDTF">2026-04-01T10:56:03Z</dcterms:modified>
</cp:coreProperties>
</file>